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2D5CF94-DE1B-4DD2-93BA-356EB0755A8E}" type="datetimeFigureOut">
              <a:rPr lang="en-US" smtClean="0"/>
              <a:pPr/>
              <a:t>1/4/2021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6FA03-D049-4666-AD66-0D2E94AF504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D5CF94-DE1B-4DD2-93BA-356EB0755A8E}" type="datetimeFigureOut">
              <a:rPr lang="en-US" smtClean="0"/>
              <a:pPr/>
              <a:t>1/4/2021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6FA03-D049-4666-AD66-0D2E94AF504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D5CF94-DE1B-4DD2-93BA-356EB0755A8E}" type="datetimeFigureOut">
              <a:rPr lang="en-US" smtClean="0"/>
              <a:pPr/>
              <a:t>1/4/2021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6FA03-D049-4666-AD66-0D2E94AF504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D5CF94-DE1B-4DD2-93BA-356EB0755A8E}" type="datetimeFigureOut">
              <a:rPr lang="en-US" smtClean="0"/>
              <a:pPr/>
              <a:t>1/4/2021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6FA03-D049-4666-AD66-0D2E94AF504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D5CF94-DE1B-4DD2-93BA-356EB0755A8E}" type="datetimeFigureOut">
              <a:rPr lang="en-US" smtClean="0"/>
              <a:pPr/>
              <a:t>1/4/2021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A6FA03-D049-4666-AD66-0D2E94AF504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2D5CF94-DE1B-4DD2-93BA-356EB0755A8E}" type="datetimeFigureOut">
              <a:rPr lang="en-US" smtClean="0"/>
              <a:pPr/>
              <a:t>1/4/2021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6FA03-D049-4666-AD66-0D2E94AF504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2D5CF94-DE1B-4DD2-93BA-356EB0755A8E}" type="datetimeFigureOut">
              <a:rPr lang="en-US" smtClean="0"/>
              <a:pPr/>
              <a:t>1/4/2021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A6FA03-D049-4666-AD66-0D2E94AF504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2D5CF94-DE1B-4DD2-93BA-356EB0755A8E}" type="datetimeFigureOut">
              <a:rPr lang="en-US" smtClean="0"/>
              <a:pPr/>
              <a:t>1/4/2021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A6FA03-D049-4666-AD66-0D2E94AF504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5CF94-DE1B-4DD2-93BA-356EB0755A8E}" type="datetimeFigureOut">
              <a:rPr lang="en-US" smtClean="0"/>
              <a:pPr/>
              <a:t>1/4/2021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A6FA03-D049-4666-AD66-0D2E94AF504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5CF94-DE1B-4DD2-93BA-356EB0755A8E}" type="datetimeFigureOut">
              <a:rPr lang="en-US" smtClean="0"/>
              <a:pPr/>
              <a:t>1/4/2021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6FA03-D049-4666-AD66-0D2E94AF504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5CF94-DE1B-4DD2-93BA-356EB0755A8E}" type="datetimeFigureOut">
              <a:rPr lang="en-US" smtClean="0"/>
              <a:pPr/>
              <a:t>1/4/2021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A6FA03-D049-4666-AD66-0D2E94AF504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5CF94-DE1B-4DD2-93BA-356EB0755A8E}" type="datetimeFigureOut">
              <a:rPr lang="en-US" smtClean="0"/>
              <a:pPr/>
              <a:t>1/4/2021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6FA03-D049-4666-AD66-0D2E94AF504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hichfish.eu/" TargetMode="External"/><Relationship Id="rId2" Type="http://schemas.openxmlformats.org/officeDocument/2006/relationships/hyperlink" Target="https://www.atticapark.com/en/education/teen-programs.1169.html"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714356"/>
            <a:ext cx="7772400" cy="1470025"/>
          </a:xfrm>
        </p:spPr>
        <p:txBody>
          <a:bodyPr>
            <a:normAutofit/>
          </a:bodyPr>
          <a:lstStyle/>
          <a:p>
            <a:r>
              <a:rPr lang="en-GB" sz="4000" b="1" dirty="0" smtClean="0"/>
              <a:t>The Albatross and the Fisherman:</a:t>
            </a:r>
            <a:br>
              <a:rPr lang="en-GB" sz="4000" b="1" dirty="0" smtClean="0"/>
            </a:br>
            <a:r>
              <a:rPr lang="en-GB" sz="4000" dirty="0" smtClean="0"/>
              <a:t>a colouring book</a:t>
            </a:r>
            <a:endParaRPr lang="en-GB" sz="4000" dirty="0"/>
          </a:p>
        </p:txBody>
      </p:sp>
      <p:sp>
        <p:nvSpPr>
          <p:cNvPr id="3" name="Subtitle 2"/>
          <p:cNvSpPr>
            <a:spLocks noGrp="1"/>
          </p:cNvSpPr>
          <p:nvPr>
            <p:ph type="subTitle" idx="1"/>
          </p:nvPr>
        </p:nvSpPr>
        <p:spPr>
          <a:xfrm>
            <a:off x="1285852" y="2643182"/>
            <a:ext cx="6400800" cy="1714512"/>
          </a:xfrm>
        </p:spPr>
        <p:txBody>
          <a:bodyPr>
            <a:normAutofit lnSpcReduction="10000"/>
          </a:bodyPr>
          <a:lstStyle/>
          <a:p>
            <a:r>
              <a:rPr lang="en-GB" sz="2400" b="1" dirty="0" smtClean="0"/>
              <a:t>Story by Gabriella-</a:t>
            </a:r>
            <a:r>
              <a:rPr lang="en-GB" sz="2400" b="1" dirty="0" err="1" smtClean="0"/>
              <a:t>Aikaterina</a:t>
            </a:r>
            <a:r>
              <a:rPr lang="en-GB" sz="2400" b="1" dirty="0" smtClean="0"/>
              <a:t> Dallas</a:t>
            </a:r>
          </a:p>
          <a:p>
            <a:r>
              <a:rPr lang="en-GB" sz="2400" b="1" dirty="0"/>
              <a:t>I</a:t>
            </a:r>
            <a:r>
              <a:rPr lang="en-GB" sz="2400" b="1" dirty="0" smtClean="0"/>
              <a:t>llustration by Nick </a:t>
            </a:r>
            <a:r>
              <a:rPr lang="en-GB" sz="2400" b="1" dirty="0" err="1" smtClean="0"/>
              <a:t>Massios</a:t>
            </a:r>
            <a:endParaRPr lang="en-GB" sz="2400" b="1" dirty="0" smtClean="0"/>
          </a:p>
          <a:p>
            <a:endParaRPr lang="en-GB" sz="2400" b="1" dirty="0" smtClean="0"/>
          </a:p>
          <a:p>
            <a:r>
              <a:rPr lang="en-GB" sz="2400" b="1" dirty="0" smtClean="0"/>
              <a:t>for the </a:t>
            </a:r>
            <a:r>
              <a:rPr lang="en-GB" sz="2400" b="1" dirty="0" err="1" smtClean="0"/>
              <a:t>WhichFish</a:t>
            </a:r>
            <a:r>
              <a:rPr lang="en-GB" sz="2400" b="1" dirty="0" smtClean="0"/>
              <a:t> Campaign</a:t>
            </a:r>
          </a:p>
        </p:txBody>
      </p:sp>
      <p:pic>
        <p:nvPicPr>
          <p:cNvPr id="5" name="Picture 4" descr="ATTICA PARK ZOOLOGICAL EN_email.jpg"/>
          <p:cNvPicPr>
            <a:picLocks noChangeAspect="1"/>
          </p:cNvPicPr>
          <p:nvPr/>
        </p:nvPicPr>
        <p:blipFill>
          <a:blip r:embed="rId2" cstate="print"/>
          <a:srcRect t="15128" b="18298"/>
          <a:stretch>
            <a:fillRect/>
          </a:stretch>
        </p:blipFill>
        <p:spPr>
          <a:xfrm>
            <a:off x="5500694" y="4788124"/>
            <a:ext cx="1928826" cy="1284082"/>
          </a:xfrm>
          <a:prstGeom prst="rect">
            <a:avLst/>
          </a:prstGeom>
        </p:spPr>
      </p:pic>
      <p:pic>
        <p:nvPicPr>
          <p:cNvPr id="6" name="Picture 5" descr="eaza-logo-colour-large-TRANSP.png"/>
          <p:cNvPicPr>
            <a:picLocks noChangeAspect="1"/>
          </p:cNvPicPr>
          <p:nvPr/>
        </p:nvPicPr>
        <p:blipFill>
          <a:blip r:embed="rId3" cstate="print"/>
          <a:stretch>
            <a:fillRect/>
          </a:stretch>
        </p:blipFill>
        <p:spPr>
          <a:xfrm>
            <a:off x="1857357" y="4714906"/>
            <a:ext cx="1433384" cy="1285862"/>
          </a:xfrm>
          <a:prstGeom prst="rect">
            <a:avLst/>
          </a:prstGeom>
        </p:spPr>
      </p:pic>
      <p:pic>
        <p:nvPicPr>
          <p:cNvPr id="7" name="Picture 6" descr="EAZA-logo-0107.png"/>
          <p:cNvPicPr>
            <a:picLocks noChangeAspect="1"/>
          </p:cNvPicPr>
          <p:nvPr/>
        </p:nvPicPr>
        <p:blipFill>
          <a:blip r:embed="rId4" cstate="print"/>
          <a:stretch>
            <a:fillRect/>
          </a:stretch>
        </p:blipFill>
        <p:spPr>
          <a:xfrm>
            <a:off x="3821901" y="4721541"/>
            <a:ext cx="1350178" cy="12792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the </a:t>
            </a:r>
            <a:r>
              <a:rPr lang="en-GB" dirty="0" err="1" smtClean="0"/>
              <a:t>WhichFish</a:t>
            </a:r>
            <a:r>
              <a:rPr lang="en-GB" dirty="0" smtClean="0"/>
              <a:t> Campaign</a:t>
            </a:r>
            <a:endParaRPr lang="en-GB" dirty="0"/>
          </a:p>
        </p:txBody>
      </p:sp>
      <p:sp>
        <p:nvSpPr>
          <p:cNvPr id="3" name="Content Placeholder 2"/>
          <p:cNvSpPr>
            <a:spLocks noGrp="1"/>
          </p:cNvSpPr>
          <p:nvPr>
            <p:ph idx="1"/>
          </p:nvPr>
        </p:nvSpPr>
        <p:spPr>
          <a:xfrm>
            <a:off x="457200" y="2643182"/>
            <a:ext cx="8229600" cy="3714776"/>
          </a:xfrm>
        </p:spPr>
        <p:txBody>
          <a:bodyPr>
            <a:noAutofit/>
          </a:bodyPr>
          <a:lstStyle/>
          <a:p>
            <a:pPr>
              <a:buNone/>
            </a:pPr>
            <a:r>
              <a:rPr lang="en-GB" sz="1600" dirty="0" smtClean="0"/>
              <a:t>This story was created in support of the </a:t>
            </a:r>
            <a:r>
              <a:rPr lang="en-GB" sz="1600" b="1" dirty="0" err="1" smtClean="0"/>
              <a:t>WhichFish</a:t>
            </a:r>
            <a:r>
              <a:rPr lang="en-GB" sz="1600" b="1" dirty="0" smtClean="0"/>
              <a:t> Campaign</a:t>
            </a:r>
            <a:r>
              <a:rPr lang="en-GB" sz="1600" dirty="0" smtClean="0"/>
              <a:t>, which </a:t>
            </a:r>
            <a:r>
              <a:rPr lang="en-GB" sz="1600" dirty="0" smtClean="0"/>
              <a:t>aims </a:t>
            </a:r>
            <a:r>
              <a:rPr lang="en-GB" sz="1600" dirty="0" smtClean="0"/>
              <a:t>to influence consumers to choose sustainably sourced fish and help protect our oceans and its dependents. </a:t>
            </a:r>
          </a:p>
          <a:p>
            <a:pPr>
              <a:buNone/>
            </a:pPr>
            <a:endParaRPr lang="en-GB" sz="1600" dirty="0" smtClean="0"/>
          </a:p>
          <a:p>
            <a:pPr>
              <a:buNone/>
            </a:pPr>
            <a:r>
              <a:rPr lang="en-GB" sz="1600" b="1" dirty="0" smtClean="0"/>
              <a:t>Ms Gabriella-</a:t>
            </a:r>
            <a:r>
              <a:rPr lang="en-GB" sz="1600" b="1" dirty="0" err="1" smtClean="0"/>
              <a:t>Aikaterina</a:t>
            </a:r>
            <a:r>
              <a:rPr lang="en-GB" sz="1600" b="1" dirty="0" smtClean="0"/>
              <a:t> Dallas</a:t>
            </a:r>
            <a:r>
              <a:rPr lang="en-GB" sz="1600" dirty="0" smtClean="0"/>
              <a:t> is a Youth Service Learning Program student at the Attica Zoological Park and has the wonderful gift of storytelling.  She was mentored by </a:t>
            </a:r>
            <a:r>
              <a:rPr lang="en-GB" sz="1600" b="1" dirty="0" smtClean="0"/>
              <a:t>Dr Georgina </a:t>
            </a:r>
            <a:r>
              <a:rPr lang="en-GB" sz="1600" b="1" dirty="0" err="1" smtClean="0"/>
              <a:t>Spyres</a:t>
            </a:r>
            <a:r>
              <a:rPr lang="en-GB" sz="1600" dirty="0" smtClean="0"/>
              <a:t>, Head of Education &amp; Research, for this project.</a:t>
            </a:r>
          </a:p>
          <a:p>
            <a:pPr>
              <a:buNone/>
            </a:pPr>
            <a:endParaRPr lang="en-GB" sz="1600" dirty="0" smtClean="0"/>
          </a:p>
          <a:p>
            <a:pPr>
              <a:buNone/>
            </a:pPr>
            <a:r>
              <a:rPr lang="en-GB" sz="1600" b="1" dirty="0" smtClean="0"/>
              <a:t>Mr Nick </a:t>
            </a:r>
            <a:r>
              <a:rPr lang="en-GB" sz="1600" b="1" dirty="0" err="1" smtClean="0"/>
              <a:t>Massios</a:t>
            </a:r>
            <a:r>
              <a:rPr lang="en-GB" sz="1600" b="1" dirty="0" smtClean="0"/>
              <a:t> </a:t>
            </a:r>
            <a:r>
              <a:rPr lang="en-GB" sz="1600" dirty="0" smtClean="0"/>
              <a:t>is a graphic designer and cartoonist based in New York.  He kindly agreed to illustrate Gabriella’s story pro bono for the purposes of the </a:t>
            </a:r>
            <a:r>
              <a:rPr lang="en-GB" sz="1600" dirty="0" err="1" smtClean="0"/>
              <a:t>WhichFish</a:t>
            </a:r>
            <a:r>
              <a:rPr lang="en-GB" sz="1600" dirty="0" smtClean="0"/>
              <a:t> campaign.</a:t>
            </a:r>
          </a:p>
          <a:p>
            <a:pPr>
              <a:buNone/>
            </a:pPr>
            <a:endParaRPr lang="en-GB" sz="1600" dirty="0" smtClean="0"/>
          </a:p>
          <a:p>
            <a:pPr>
              <a:buNone/>
            </a:pPr>
            <a:r>
              <a:rPr lang="en-GB" sz="1600" dirty="0" smtClean="0"/>
              <a:t>For further information on the </a:t>
            </a:r>
            <a:r>
              <a:rPr lang="en-GB" sz="1600" b="1" dirty="0" smtClean="0"/>
              <a:t>Service Learning Program for Youth </a:t>
            </a:r>
            <a:r>
              <a:rPr lang="en-GB" sz="1600" dirty="0" smtClean="0"/>
              <a:t>visit our website </a:t>
            </a:r>
            <a:r>
              <a:rPr lang="en-GB" sz="1600" dirty="0" smtClean="0">
                <a:hlinkClick r:id="rId2"/>
              </a:rPr>
              <a:t>here</a:t>
            </a:r>
            <a:r>
              <a:rPr lang="en-GB" sz="1600" dirty="0" smtClean="0"/>
              <a:t>!</a:t>
            </a:r>
          </a:p>
          <a:p>
            <a:pPr>
              <a:buNone/>
            </a:pPr>
            <a:r>
              <a:rPr lang="en-GB" sz="1600" dirty="0" smtClean="0"/>
              <a:t>For further information on the </a:t>
            </a:r>
            <a:r>
              <a:rPr lang="en-GB" sz="1600" b="1" dirty="0" err="1" smtClean="0"/>
              <a:t>WhichFish</a:t>
            </a:r>
            <a:r>
              <a:rPr lang="en-GB" sz="1600" b="1" dirty="0" smtClean="0"/>
              <a:t> Campaign</a:t>
            </a:r>
            <a:r>
              <a:rPr lang="en-GB" sz="1600" dirty="0" smtClean="0"/>
              <a:t> click </a:t>
            </a:r>
            <a:r>
              <a:rPr lang="en-GB" sz="1600" dirty="0" smtClean="0">
                <a:hlinkClick r:id="rId3"/>
              </a:rPr>
              <a:t>here</a:t>
            </a:r>
            <a:r>
              <a:rPr lang="en-GB" sz="1600" dirty="0" smtClean="0"/>
              <a:t>!</a:t>
            </a:r>
            <a:endParaRPr lang="en-GB" sz="1600" dirty="0"/>
          </a:p>
        </p:txBody>
      </p:sp>
      <p:pic>
        <p:nvPicPr>
          <p:cNvPr id="4" name="Picture 3" descr="ATTICA PARK ZOOLOGICAL EN_email.jpg"/>
          <p:cNvPicPr>
            <a:picLocks noChangeAspect="1"/>
          </p:cNvPicPr>
          <p:nvPr/>
        </p:nvPicPr>
        <p:blipFill>
          <a:blip r:embed="rId4" cstate="print"/>
          <a:srcRect t="15128" b="18298"/>
          <a:stretch>
            <a:fillRect/>
          </a:stretch>
        </p:blipFill>
        <p:spPr>
          <a:xfrm>
            <a:off x="5825730" y="1501063"/>
            <a:ext cx="1532351" cy="1020135"/>
          </a:xfrm>
          <a:prstGeom prst="rect">
            <a:avLst/>
          </a:prstGeom>
        </p:spPr>
      </p:pic>
      <p:pic>
        <p:nvPicPr>
          <p:cNvPr id="5" name="Picture 4" descr="eaza-logo-colour-large-TRANSP.png"/>
          <p:cNvPicPr>
            <a:picLocks noChangeAspect="1"/>
          </p:cNvPicPr>
          <p:nvPr/>
        </p:nvPicPr>
        <p:blipFill>
          <a:blip r:embed="rId5" cstate="print"/>
          <a:stretch>
            <a:fillRect/>
          </a:stretch>
        </p:blipFill>
        <p:spPr>
          <a:xfrm>
            <a:off x="1695777" y="1428736"/>
            <a:ext cx="1138353" cy="1021196"/>
          </a:xfrm>
          <a:prstGeom prst="rect">
            <a:avLst/>
          </a:prstGeom>
        </p:spPr>
      </p:pic>
      <p:pic>
        <p:nvPicPr>
          <p:cNvPr id="6" name="Picture 5" descr="EAZA-logo-0107.png"/>
          <p:cNvPicPr>
            <a:picLocks noChangeAspect="1"/>
          </p:cNvPicPr>
          <p:nvPr/>
        </p:nvPicPr>
        <p:blipFill>
          <a:blip r:embed="rId6" cstate="print"/>
          <a:stretch>
            <a:fillRect/>
          </a:stretch>
        </p:blipFill>
        <p:spPr>
          <a:xfrm>
            <a:off x="3857619" y="1432054"/>
            <a:ext cx="1106295" cy="10481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600" dirty="0"/>
              <a:t>Up in the northern </a:t>
            </a:r>
            <a:r>
              <a:rPr lang="en-GB" sz="1600" dirty="0" smtClean="0"/>
              <a:t>seas, </a:t>
            </a:r>
            <a:r>
              <a:rPr lang="en-GB" sz="1600" dirty="0"/>
              <a:t>lived an albatross. Let’s say his name was Bob. Bob had a big challenge. His chick had just hatched, and as we know, all babies are hungry when they are born. Seabirds may be long-lived but the first years of their lives hold many dangers.  </a:t>
            </a:r>
            <a:br>
              <a:rPr lang="en-GB" sz="1600" dirty="0"/>
            </a:br>
            <a:endParaRPr lang="en-GB" sz="1600" dirty="0"/>
          </a:p>
        </p:txBody>
      </p:sp>
      <p:pic>
        <p:nvPicPr>
          <p:cNvPr id="4" name="Picture 3" descr="The Albatross and the Fisherman01.jpg"/>
          <p:cNvPicPr>
            <a:picLocks noChangeAspect="1"/>
          </p:cNvPicPr>
          <p:nvPr/>
        </p:nvPicPr>
        <p:blipFill>
          <a:blip r:embed="rId2" cstate="print"/>
          <a:stretch>
            <a:fillRect/>
          </a:stretch>
        </p:blipFill>
        <p:spPr>
          <a:xfrm>
            <a:off x="517970" y="1214422"/>
            <a:ext cx="8125996" cy="53913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600" dirty="0"/>
              <a:t>The waves were enormously high and the wind was pushing him, helping him soar away from the sea surface as the sun was playing games with the clouds. Bob’s feathers fortunately could keep him dry in the rough weather, and high up, as his wingspan was close to four meters</a:t>
            </a:r>
            <a:r>
              <a:rPr lang="en-GB" sz="1600" dirty="0" smtClean="0"/>
              <a:t>.</a:t>
            </a:r>
            <a:r>
              <a:rPr lang="en-GB" sz="1600" dirty="0"/>
              <a:t/>
            </a:r>
            <a:br>
              <a:rPr lang="en-GB" sz="1600" dirty="0"/>
            </a:br>
            <a:endParaRPr lang="en-GB" sz="1600" dirty="0"/>
          </a:p>
        </p:txBody>
      </p:sp>
      <p:pic>
        <p:nvPicPr>
          <p:cNvPr id="4" name="Content Placeholder 3" descr="The Albatross and the Fisherman02.jpg"/>
          <p:cNvPicPr>
            <a:picLocks noGrp="1" noChangeAspect="1"/>
          </p:cNvPicPr>
          <p:nvPr>
            <p:ph idx="1"/>
          </p:nvPr>
        </p:nvPicPr>
        <p:blipFill>
          <a:blip r:embed="rId2" cstate="print"/>
          <a:stretch>
            <a:fillRect/>
          </a:stretch>
        </p:blipFill>
        <p:spPr>
          <a:xfrm>
            <a:off x="452519" y="1256368"/>
            <a:ext cx="8120009" cy="538734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600" dirty="0"/>
              <a:t>Mark, the fisherman, would go offshore with his crew for months at a time to fish. </a:t>
            </a:r>
            <a:r>
              <a:rPr lang="en-GB" sz="1600" dirty="0" smtClean="0"/>
              <a:t/>
            </a:r>
            <a:br>
              <a:rPr lang="en-GB" sz="1600" dirty="0" smtClean="0"/>
            </a:br>
            <a:r>
              <a:rPr lang="en-GB" sz="1600" dirty="0" smtClean="0"/>
              <a:t>His </a:t>
            </a:r>
            <a:r>
              <a:rPr lang="en-GB" sz="1600" dirty="0"/>
              <a:t>challenge was to fill all his fishing boat’s cellars and freezers. </a:t>
            </a:r>
            <a:r>
              <a:rPr lang="en-GB" sz="1600" dirty="0" smtClean="0"/>
              <a:t/>
            </a:r>
            <a:br>
              <a:rPr lang="en-GB" sz="1600" dirty="0" smtClean="0"/>
            </a:br>
            <a:r>
              <a:rPr lang="en-GB" sz="1600" dirty="0" smtClean="0"/>
              <a:t>Both </a:t>
            </a:r>
            <a:r>
              <a:rPr lang="en-GB" sz="1600" dirty="0"/>
              <a:t>Mark and Bob had the same goal, to provide for their family. </a:t>
            </a:r>
          </a:p>
        </p:txBody>
      </p:sp>
      <p:pic>
        <p:nvPicPr>
          <p:cNvPr id="4" name="Content Placeholder 3" descr="The Albatross and the Fisherman03.jpg"/>
          <p:cNvPicPr>
            <a:picLocks noGrp="1" noChangeAspect="1"/>
          </p:cNvPicPr>
          <p:nvPr>
            <p:ph idx="1"/>
          </p:nvPr>
        </p:nvPicPr>
        <p:blipFill>
          <a:blip r:embed="rId2" cstate="print"/>
          <a:stretch>
            <a:fillRect/>
          </a:stretch>
        </p:blipFill>
        <p:spPr>
          <a:xfrm>
            <a:off x="631631" y="1398558"/>
            <a:ext cx="7798021" cy="517371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9850"/>
          </a:xfrm>
        </p:spPr>
        <p:txBody>
          <a:bodyPr>
            <a:noAutofit/>
          </a:bodyPr>
          <a:lstStyle/>
          <a:p>
            <a:r>
              <a:rPr lang="en-GB" sz="1600" dirty="0"/>
              <a:t>Back at the sea shore, there wasn’t much fish to catch, as the coastline population and sea traffic made it </a:t>
            </a:r>
            <a:r>
              <a:rPr lang="en-GB" sz="1600" dirty="0" smtClean="0"/>
              <a:t>hard for </a:t>
            </a:r>
            <a:r>
              <a:rPr lang="en-GB" sz="1600" dirty="0"/>
              <a:t>both sea birds and fishermen alike. Discarded fishing gear and industrial waste made it even harder.  The seemingly vast sea is only average for Bob’s meal catch.  The same holds for Mark, as in order to load up his freezers he needs to scan the oceans to find the dwindling schools of fish</a:t>
            </a:r>
            <a:r>
              <a:rPr lang="en-GB" sz="1600" dirty="0" smtClean="0"/>
              <a:t>.  </a:t>
            </a:r>
            <a:r>
              <a:rPr lang="en-GB" sz="1600" dirty="0"/>
              <a:t/>
            </a:r>
            <a:br>
              <a:rPr lang="en-GB" sz="1600" dirty="0"/>
            </a:br>
            <a:endParaRPr lang="en-GB" sz="1600" dirty="0"/>
          </a:p>
        </p:txBody>
      </p:sp>
      <p:pic>
        <p:nvPicPr>
          <p:cNvPr id="4" name="Content Placeholder 3" descr="The Albatross and the Fisherman04.jpg"/>
          <p:cNvPicPr>
            <a:picLocks noGrp="1" noChangeAspect="1"/>
          </p:cNvPicPr>
          <p:nvPr>
            <p:ph idx="1"/>
          </p:nvPr>
        </p:nvPicPr>
        <p:blipFill>
          <a:blip r:embed="rId2" cstate="print"/>
          <a:stretch>
            <a:fillRect/>
          </a:stretch>
        </p:blipFill>
        <p:spPr>
          <a:xfrm>
            <a:off x="792678" y="1600200"/>
            <a:ext cx="7494098" cy="497207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9850"/>
          </a:xfrm>
        </p:spPr>
        <p:txBody>
          <a:bodyPr>
            <a:noAutofit/>
          </a:bodyPr>
          <a:lstStyle/>
          <a:p>
            <a:r>
              <a:rPr lang="en-GB" sz="1600" dirty="0"/>
              <a:t>Every day Mark spotted Bob flying above and around the fishing boat. The fishing crew gathered all the nets and crab cages on the stern and bow </a:t>
            </a:r>
            <a:r>
              <a:rPr lang="en-GB" sz="1600" dirty="0" smtClean="0"/>
              <a:t>ensuring </a:t>
            </a:r>
            <a:r>
              <a:rPr lang="en-GB" sz="1600" dirty="0"/>
              <a:t>nothing was left out of the cellars.  Using their specialized nets, there was very little fish left over for any seabirds </a:t>
            </a:r>
            <a:r>
              <a:rPr lang="en-GB" sz="1600" dirty="0" smtClean="0"/>
              <a:t>like Bob </a:t>
            </a:r>
            <a:r>
              <a:rPr lang="en-GB" sz="1600" dirty="0"/>
              <a:t>who every day returned back to his rocky cliffs with almost nothing in his beak for his chick. </a:t>
            </a:r>
            <a:r>
              <a:rPr lang="en-GB" sz="1600" dirty="0" smtClean="0"/>
              <a:t>He </a:t>
            </a:r>
            <a:r>
              <a:rPr lang="en-GB" sz="1600" dirty="0"/>
              <a:t>flew every day back to the fishing area navigating amidst the tallest waves in hope he would get some food. </a:t>
            </a:r>
            <a:br>
              <a:rPr lang="en-GB" sz="1600" dirty="0"/>
            </a:br>
            <a:endParaRPr lang="en-GB" sz="1600" dirty="0"/>
          </a:p>
        </p:txBody>
      </p:sp>
      <p:pic>
        <p:nvPicPr>
          <p:cNvPr id="4" name="Content Placeholder 3" descr="The Albatross and the Fisherman05.jpg"/>
          <p:cNvPicPr>
            <a:picLocks noGrp="1" noChangeAspect="1"/>
          </p:cNvPicPr>
          <p:nvPr>
            <p:ph idx="1"/>
          </p:nvPr>
        </p:nvPicPr>
        <p:blipFill>
          <a:blip r:embed="rId2" cstate="print"/>
          <a:stretch>
            <a:fillRect/>
          </a:stretch>
        </p:blipFill>
        <p:spPr>
          <a:xfrm>
            <a:off x="785786" y="1600200"/>
            <a:ext cx="7494098" cy="497207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9850"/>
          </a:xfrm>
        </p:spPr>
        <p:txBody>
          <a:bodyPr>
            <a:noAutofit/>
          </a:bodyPr>
          <a:lstStyle/>
          <a:p>
            <a:r>
              <a:rPr lang="en-GB" sz="1600" dirty="0"/>
              <a:t>After </a:t>
            </a:r>
            <a:r>
              <a:rPr lang="en-GB" sz="1600" dirty="0" smtClean="0"/>
              <a:t>weeks </a:t>
            </a:r>
            <a:r>
              <a:rPr lang="en-GB" sz="1600" dirty="0"/>
              <a:t>of </a:t>
            </a:r>
            <a:r>
              <a:rPr lang="en-GB" sz="1600" dirty="0" smtClean="0"/>
              <a:t>successful hunting, </a:t>
            </a:r>
            <a:r>
              <a:rPr lang="en-GB" sz="1600" dirty="0"/>
              <a:t>Mark saw that the boat’s </a:t>
            </a:r>
            <a:r>
              <a:rPr lang="en-GB" sz="1600" dirty="0" smtClean="0"/>
              <a:t>cellars were </a:t>
            </a:r>
            <a:r>
              <a:rPr lang="en-GB" sz="1600" dirty="0"/>
              <a:t>full. </a:t>
            </a:r>
            <a:r>
              <a:rPr lang="en-GB" sz="1600" dirty="0" smtClean="0"/>
              <a:t>On the last day of his fishing season, he left the catch for </a:t>
            </a:r>
            <a:r>
              <a:rPr lang="en-GB" sz="1600" dirty="0"/>
              <a:t>hungry seabirds to take as many fish as they could back to their nests. The fisherman turned to his crew </a:t>
            </a:r>
            <a:r>
              <a:rPr lang="en-GB" sz="1600" dirty="0" smtClean="0"/>
              <a:t>“</a:t>
            </a:r>
            <a:r>
              <a:rPr lang="en-GB" sz="1600" dirty="0"/>
              <a:t>When you provide in gratitude, to those that belong to your natural surroundings, they also provide for you.  If we focus on what is good for all life, then the generations ahead will never be in danger.”</a:t>
            </a:r>
            <a:br>
              <a:rPr lang="en-GB" sz="1600" dirty="0"/>
            </a:br>
            <a:endParaRPr lang="en-GB" sz="1600" dirty="0"/>
          </a:p>
        </p:txBody>
      </p:sp>
      <p:pic>
        <p:nvPicPr>
          <p:cNvPr id="4" name="Content Placeholder 3" descr="The Albatross and the Fisherman06.jpg"/>
          <p:cNvPicPr>
            <a:picLocks noGrp="1" noChangeAspect="1"/>
          </p:cNvPicPr>
          <p:nvPr>
            <p:ph idx="1"/>
          </p:nvPr>
        </p:nvPicPr>
        <p:blipFill>
          <a:blip r:embed="rId2" cstate="print"/>
          <a:stretch>
            <a:fillRect/>
          </a:stretch>
        </p:blipFill>
        <p:spPr>
          <a:xfrm>
            <a:off x="810743" y="1600200"/>
            <a:ext cx="7547471" cy="500748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600" dirty="0"/>
              <a:t>But that wasn’t enough for Mark. He had a great idea for the years to come and generations to follow. He started arranging mini-tours with his fishing boat, for school-kids, friends and families, even tourists from abroad. So they would meet and experience the vast northern seas and their marine ecosystems. </a:t>
            </a:r>
          </a:p>
        </p:txBody>
      </p:sp>
      <p:pic>
        <p:nvPicPr>
          <p:cNvPr id="4" name="Content Placeholder 3" descr="The Albatross and the Fisherman07.jpg"/>
          <p:cNvPicPr>
            <a:picLocks noGrp="1" noChangeAspect="1"/>
          </p:cNvPicPr>
          <p:nvPr>
            <p:ph idx="1"/>
          </p:nvPr>
        </p:nvPicPr>
        <p:blipFill>
          <a:blip r:embed="rId2" cstate="print"/>
          <a:stretch>
            <a:fillRect/>
          </a:stretch>
        </p:blipFill>
        <p:spPr>
          <a:xfrm>
            <a:off x="739305" y="1600199"/>
            <a:ext cx="7690347" cy="510227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6196"/>
          </a:xfrm>
        </p:spPr>
        <p:txBody>
          <a:bodyPr>
            <a:noAutofit/>
          </a:bodyPr>
          <a:lstStyle/>
          <a:p>
            <a:r>
              <a:rPr lang="en-GB" sz="1800" dirty="0"/>
              <a:t>Mark, the fisherman, as we might understand, cared about wildlife</a:t>
            </a:r>
            <a:r>
              <a:rPr lang="en-GB" sz="1800" dirty="0" smtClean="0"/>
              <a:t>. He represents </a:t>
            </a:r>
            <a:r>
              <a:rPr lang="en-GB" sz="1800" b="1" dirty="0" smtClean="0"/>
              <a:t>small scale fisheries</a:t>
            </a:r>
            <a:r>
              <a:rPr lang="en-GB" sz="1800" dirty="0" smtClean="0"/>
              <a:t> that have an opportunity to change the industry for the better.     </a:t>
            </a:r>
            <a:br>
              <a:rPr lang="en-GB" sz="1800" dirty="0" smtClean="0"/>
            </a:br>
            <a:r>
              <a:rPr lang="en-GB" sz="1800" dirty="0"/>
              <a:t/>
            </a:r>
            <a:br>
              <a:rPr lang="en-GB" sz="1800" dirty="0"/>
            </a:br>
            <a:r>
              <a:rPr lang="en-GB" sz="1800" dirty="0" smtClean="0"/>
              <a:t>You, as a </a:t>
            </a:r>
            <a:r>
              <a:rPr lang="en-GB" sz="1800" b="1" dirty="0" smtClean="0"/>
              <a:t>consumer</a:t>
            </a:r>
            <a:r>
              <a:rPr lang="en-GB" sz="1800" dirty="0" smtClean="0"/>
              <a:t>, can also show you care by choosing </a:t>
            </a:r>
            <a:r>
              <a:rPr lang="en-GB" sz="1800" dirty="0"/>
              <a:t>fish that have been sustainably sourced and </a:t>
            </a:r>
            <a:r>
              <a:rPr lang="en-GB" sz="1800" dirty="0" smtClean="0"/>
              <a:t>labelled.  </a:t>
            </a:r>
            <a:r>
              <a:rPr lang="en-GB" sz="1800" b="1" dirty="0" smtClean="0"/>
              <a:t>Good labelling </a:t>
            </a:r>
            <a:r>
              <a:rPr lang="en-GB" sz="1800" dirty="0"/>
              <a:t>is really important for the protection of sea life and for maintaining a balanced food chain for </a:t>
            </a:r>
            <a:r>
              <a:rPr lang="en-GB" sz="1800" dirty="0" smtClean="0"/>
              <a:t>everyone…</a:t>
            </a:r>
            <a:r>
              <a:rPr lang="en-GB" sz="1600" dirty="0" smtClean="0"/>
              <a:t/>
            </a:r>
            <a:br>
              <a:rPr lang="en-GB" sz="1600" dirty="0" smtClean="0"/>
            </a:br>
            <a:r>
              <a:rPr lang="en-GB" sz="1600" dirty="0" smtClean="0"/>
              <a:t/>
            </a:r>
            <a:br>
              <a:rPr lang="en-GB" sz="1600" dirty="0" smtClean="0"/>
            </a:br>
            <a:r>
              <a:rPr lang="en-GB" sz="1600" dirty="0" smtClean="0"/>
              <a:t/>
            </a:r>
            <a:br>
              <a:rPr lang="en-GB" sz="1600" dirty="0" smtClean="0"/>
            </a:br>
            <a:r>
              <a:rPr lang="en-GB" sz="1600" dirty="0"/>
              <a:t/>
            </a:r>
            <a:br>
              <a:rPr lang="en-GB" sz="1600" dirty="0"/>
            </a:br>
            <a:r>
              <a:rPr lang="en-GB" sz="1600" dirty="0" smtClean="0"/>
              <a:t/>
            </a:r>
            <a:br>
              <a:rPr lang="en-GB" sz="1600" dirty="0" smtClean="0"/>
            </a:br>
            <a:r>
              <a:rPr lang="en-GB" sz="1600" dirty="0"/>
              <a:t/>
            </a:r>
            <a:br>
              <a:rPr lang="en-GB" sz="1600" dirty="0"/>
            </a:br>
            <a:r>
              <a:rPr lang="en-GB" sz="1600" dirty="0" smtClean="0"/>
              <a:t/>
            </a:r>
            <a:br>
              <a:rPr lang="en-GB" sz="1600" dirty="0" smtClean="0"/>
            </a:br>
            <a:r>
              <a:rPr lang="en-GB" sz="1600" dirty="0"/>
              <a:t/>
            </a:r>
            <a:br>
              <a:rPr lang="en-GB" sz="1600" dirty="0"/>
            </a:br>
            <a:r>
              <a:rPr lang="en-GB" sz="1600" dirty="0" smtClean="0"/>
              <a:t/>
            </a:r>
            <a:br>
              <a:rPr lang="en-GB" sz="1600" dirty="0" smtClean="0"/>
            </a:br>
            <a:r>
              <a:rPr lang="en-GB" sz="1600" dirty="0"/>
              <a:t/>
            </a:r>
            <a:br>
              <a:rPr lang="en-GB" sz="1600" dirty="0"/>
            </a:br>
            <a:r>
              <a:rPr lang="en-GB" sz="1600" dirty="0" smtClean="0"/>
              <a:t/>
            </a:r>
            <a:br>
              <a:rPr lang="en-GB" sz="1600" dirty="0" smtClean="0"/>
            </a:br>
            <a:r>
              <a:rPr lang="en-GB" sz="1600" dirty="0"/>
              <a:t/>
            </a:r>
            <a:br>
              <a:rPr lang="en-GB" sz="1600" dirty="0"/>
            </a:br>
            <a:r>
              <a:rPr lang="en-GB" sz="1800" dirty="0"/>
              <a:t>… because Bob and Mark, you and me</a:t>
            </a:r>
            <a:r>
              <a:rPr lang="en-GB" sz="1800" dirty="0" smtClean="0"/>
              <a:t>,</a:t>
            </a:r>
            <a:br>
              <a:rPr lang="en-GB" sz="1800" dirty="0" smtClean="0"/>
            </a:br>
            <a:r>
              <a:rPr lang="en-GB" sz="1800" dirty="0" smtClean="0"/>
              <a:t>we </a:t>
            </a:r>
            <a:r>
              <a:rPr lang="en-GB" sz="1800" dirty="0"/>
              <a:t>all have a chance of co-existing </a:t>
            </a:r>
            <a:r>
              <a:rPr lang="en-GB" sz="1800" dirty="0" smtClean="0"/>
              <a:t/>
            </a:r>
            <a:br>
              <a:rPr lang="en-GB" sz="1800" dirty="0" smtClean="0"/>
            </a:br>
            <a:r>
              <a:rPr lang="en-GB" sz="1800" dirty="0" smtClean="0"/>
              <a:t>within </a:t>
            </a:r>
            <a:r>
              <a:rPr lang="en-GB" sz="1800" dirty="0"/>
              <a:t>our natural global </a:t>
            </a:r>
            <a:r>
              <a:rPr lang="en-GB" sz="1800" dirty="0" smtClean="0"/>
              <a:t>surroundings, </a:t>
            </a:r>
            <a:r>
              <a:rPr lang="en-GB" sz="1800" dirty="0"/>
              <a:t>indefinitely.  </a:t>
            </a:r>
          </a:p>
        </p:txBody>
      </p:sp>
      <p:pic>
        <p:nvPicPr>
          <p:cNvPr id="5" name="Picture 4" descr="msc.png"/>
          <p:cNvPicPr>
            <a:picLocks noChangeAspect="1"/>
          </p:cNvPicPr>
          <p:nvPr/>
        </p:nvPicPr>
        <p:blipFill>
          <a:blip r:embed="rId2" cstate="print"/>
          <a:stretch>
            <a:fillRect/>
          </a:stretch>
        </p:blipFill>
        <p:spPr>
          <a:xfrm>
            <a:off x="500034" y="2928934"/>
            <a:ext cx="4286248" cy="1823129"/>
          </a:xfrm>
          <a:prstGeom prst="rect">
            <a:avLst/>
          </a:prstGeom>
        </p:spPr>
      </p:pic>
      <p:pic>
        <p:nvPicPr>
          <p:cNvPr id="6" name="Picture 5" descr="asc_coc.png"/>
          <p:cNvPicPr>
            <a:picLocks noChangeAspect="1"/>
          </p:cNvPicPr>
          <p:nvPr/>
        </p:nvPicPr>
        <p:blipFill>
          <a:blip r:embed="rId3"/>
          <a:srcRect t="25234" b="25234"/>
          <a:stretch>
            <a:fillRect/>
          </a:stretch>
        </p:blipFill>
        <p:spPr>
          <a:xfrm>
            <a:off x="5044200" y="3000372"/>
            <a:ext cx="3314014" cy="164307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641</Words>
  <Application>Microsoft Office PowerPoint</Application>
  <PresentationFormat>On-screen Show (4:3)</PresentationFormat>
  <Paragraphs>22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Albatross and the Fisherman: a colouring book</vt:lpstr>
      <vt:lpstr>Up in the northern seas, lived an albatross. Let’s say his name was Bob. Bob had a big challenge. His chick had just hatched, and as we know, all babies are hungry when they are born. Seabirds may be long-lived but the first years of their lives hold many dangers.   </vt:lpstr>
      <vt:lpstr>The waves were enormously high and the wind was pushing him, helping him soar away from the sea surface as the sun was playing games with the clouds. Bob’s feathers fortunately could keep him dry in the rough weather, and high up, as his wingspan was close to four meters. </vt:lpstr>
      <vt:lpstr>Mark, the fisherman, would go offshore with his crew for months at a time to fish.  His challenge was to fill all his fishing boat’s cellars and freezers.  Both Mark and Bob had the same goal, to provide for their family. </vt:lpstr>
      <vt:lpstr>Back at the sea shore, there wasn’t much fish to catch, as the coastline population and sea traffic made it hard for both sea birds and fishermen alike. Discarded fishing gear and industrial waste made it even harder.  The seemingly vast sea is only average for Bob’s meal catch.  The same holds for Mark, as in order to load up his freezers he needs to scan the oceans to find the dwindling schools of fish.   </vt:lpstr>
      <vt:lpstr>Every day Mark spotted Bob flying above and around the fishing boat. The fishing crew gathered all the nets and crab cages on the stern and bow ensuring nothing was left out of the cellars.  Using their specialized nets, there was very little fish left over for any seabirds like Bob who every day returned back to his rocky cliffs with almost nothing in his beak for his chick. He flew every day back to the fishing area navigating amidst the tallest waves in hope he would get some food.  </vt:lpstr>
      <vt:lpstr>After weeks of successful hunting, Mark saw that the boat’s cellars were full. On the last day of his fishing season, he left the catch for hungry seabirds to take as many fish as they could back to their nests. The fisherman turned to his crew “When you provide in gratitude, to those that belong to your natural surroundings, they also provide for you.  If we focus on what is good for all life, then the generations ahead will never be in danger.” </vt:lpstr>
      <vt:lpstr>But that wasn’t enough for Mark. He had a great idea for the years to come and generations to follow. He started arranging mini-tours with his fishing boat, for school-kids, friends and families, even tourists from abroad. So they would meet and experience the vast northern seas and their marine ecosystems. </vt:lpstr>
      <vt:lpstr>Mark, the fisherman, as we might understand, cared about wildlife. He represents small scale fisheries that have an opportunity to change the industry for the better.       You, as a consumer, can also show you care by choosing fish that have been sustainably sourced and labelled.  Good labelling is really important for the protection of sea life and for maintaining a balanced food chain for everyone…            … because Bob and Mark, you and me, we all have a chance of co-existing  within our natural global surroundings, indefinitely.  </vt:lpstr>
      <vt:lpstr>…for the WhichFish Campaign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Pelargos education</dc:creator>
  <cp:lastModifiedBy>Pelargos education</cp:lastModifiedBy>
  <cp:revision>22</cp:revision>
  <dcterms:created xsi:type="dcterms:W3CDTF">2021-01-04T14:02:22Z</dcterms:created>
  <dcterms:modified xsi:type="dcterms:W3CDTF">2021-01-04T18:34:31Z</dcterms:modified>
</cp:coreProperties>
</file>